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75" r:id="rId2"/>
    <p:sldId id="342" r:id="rId3"/>
    <p:sldId id="362" r:id="rId4"/>
    <p:sldId id="363" r:id="rId5"/>
    <p:sldId id="398" r:id="rId6"/>
    <p:sldId id="399" r:id="rId7"/>
    <p:sldId id="343" r:id="rId8"/>
    <p:sldId id="344" r:id="rId9"/>
    <p:sldId id="396" r:id="rId10"/>
    <p:sldId id="386" r:id="rId11"/>
    <p:sldId id="353" r:id="rId12"/>
    <p:sldId id="425" r:id="rId13"/>
    <p:sldId id="278" r:id="rId14"/>
    <p:sldId id="277" r:id="rId15"/>
    <p:sldId id="316" r:id="rId16"/>
    <p:sldId id="317" r:id="rId17"/>
    <p:sldId id="320" r:id="rId18"/>
    <p:sldId id="315" r:id="rId19"/>
    <p:sldId id="319" r:id="rId20"/>
    <p:sldId id="321" r:id="rId21"/>
    <p:sldId id="322" r:id="rId22"/>
    <p:sldId id="323" r:id="rId23"/>
    <p:sldId id="324" r:id="rId24"/>
    <p:sldId id="406" r:id="rId25"/>
    <p:sldId id="373" r:id="rId26"/>
    <p:sldId id="382" r:id="rId27"/>
    <p:sldId id="397" r:id="rId28"/>
    <p:sldId id="402" r:id="rId29"/>
    <p:sldId id="349" r:id="rId30"/>
    <p:sldId id="350" r:id="rId31"/>
    <p:sldId id="352" r:id="rId32"/>
    <p:sldId id="369" r:id="rId33"/>
    <p:sldId id="401" r:id="rId34"/>
    <p:sldId id="355" r:id="rId35"/>
    <p:sldId id="359" r:id="rId36"/>
    <p:sldId id="390" r:id="rId37"/>
    <p:sldId id="360" r:id="rId38"/>
    <p:sldId id="361" r:id="rId39"/>
    <p:sldId id="393" r:id="rId40"/>
    <p:sldId id="403" r:id="rId41"/>
    <p:sldId id="381" r:id="rId42"/>
    <p:sldId id="377" r:id="rId43"/>
    <p:sldId id="379" r:id="rId44"/>
    <p:sldId id="380" r:id="rId45"/>
    <p:sldId id="404" r:id="rId46"/>
    <p:sldId id="351" r:id="rId47"/>
    <p:sldId id="347" r:id="rId48"/>
    <p:sldId id="383" r:id="rId49"/>
    <p:sldId id="378" r:id="rId50"/>
    <p:sldId id="384" r:id="rId51"/>
    <p:sldId id="411" r:id="rId52"/>
    <p:sldId id="412" r:id="rId53"/>
    <p:sldId id="413" r:id="rId54"/>
    <p:sldId id="414" r:id="rId55"/>
    <p:sldId id="415" r:id="rId56"/>
    <p:sldId id="405" r:id="rId57"/>
    <p:sldId id="358" r:id="rId58"/>
    <p:sldId id="389" r:id="rId59"/>
    <p:sldId id="354" r:id="rId60"/>
    <p:sldId id="356" r:id="rId61"/>
    <p:sldId id="357" r:id="rId62"/>
    <p:sldId id="364" r:id="rId63"/>
    <p:sldId id="365" r:id="rId64"/>
    <p:sldId id="366" r:id="rId65"/>
    <p:sldId id="367" r:id="rId66"/>
    <p:sldId id="371" r:id="rId67"/>
    <p:sldId id="368" r:id="rId68"/>
    <p:sldId id="372" r:id="rId69"/>
    <p:sldId id="374" r:id="rId70"/>
    <p:sldId id="375" r:id="rId71"/>
    <p:sldId id="370" r:id="rId72"/>
    <p:sldId id="376" r:id="rId73"/>
    <p:sldId id="394" r:id="rId74"/>
    <p:sldId id="416" r:id="rId75"/>
    <p:sldId id="420" r:id="rId76"/>
    <p:sldId id="421" r:id="rId77"/>
    <p:sldId id="422" r:id="rId78"/>
    <p:sldId id="423" r:id="rId79"/>
    <p:sldId id="424" r:id="rId80"/>
    <p:sldId id="417" r:id="rId81"/>
    <p:sldId id="418" r:id="rId82"/>
    <p:sldId id="419" r:id="rId83"/>
    <p:sldId id="39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6" autoAdjust="0"/>
    <p:restoredTop sz="94660"/>
  </p:normalViewPr>
  <p:slideViewPr>
    <p:cSldViewPr snapToGrid="0">
      <p:cViewPr varScale="1">
        <p:scale>
          <a:sx n="78" d="100"/>
          <a:sy n="78" d="100"/>
        </p:scale>
        <p:origin x="40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snap.stanford.edu/class/cs224w-readings/erdos59random.pdf" TargetMode="External"/><Relationship Id="rId2" Type="http://schemas.openxmlformats.org/officeDocument/2006/relationships/hyperlink" Target="https://en.wikipedia.org/wiki/Random_graph" TargetMode="Externa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hyperlink" Target="https://www.stat.cmu.edu/~brian/780/bibliography/09%20Other%20Models/Gilbert%20-%201959%20-%20Random%20graphs.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stat.cmu.edu/~brian/780/bibliography/09%20Other%20Models/Gilbert%20-%201959%20-%20Random%20graphs.pdf" TargetMode="External"/><Relationship Id="rId2" Type="http://schemas.openxmlformats.org/officeDocument/2006/relationships/hyperlink" Target="https://snap.stanford.edu/class/cs224w-readings/erdos59random.pdf"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Lanczos_algorith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en.wikipedia.org/wiki/Small-world_network"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connections?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5860F-6005-0C85-22AF-264CD7EBB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76767-E59C-06A0-12E9-4B1CB9065704}"/>
              </a:ext>
            </a:extLst>
          </p:cNvPr>
          <p:cNvSpPr>
            <a:spLocks noGrp="1"/>
          </p:cNvSpPr>
          <p:nvPr>
            <p:ph type="title"/>
          </p:nvPr>
        </p:nvSpPr>
        <p:spPr>
          <a:xfrm>
            <a:off x="831850" y="1709739"/>
            <a:ext cx="10515600" cy="1838134"/>
          </a:xfrm>
        </p:spPr>
        <p:txBody>
          <a:bodyPr>
            <a:normAutofit/>
          </a:bodyPr>
          <a:lstStyle/>
          <a:p>
            <a:pPr algn="ctr"/>
            <a:r>
              <a:rPr lang="en-US" sz="3600" dirty="0">
                <a:latin typeface="+mn-lt"/>
              </a:rPr>
              <a:t>Introduction to Graph Theory</a:t>
            </a:r>
          </a:p>
        </p:txBody>
      </p:sp>
    </p:spTree>
    <p:extLst>
      <p:ext uri="{BB962C8B-B14F-4D97-AF65-F5344CB8AC3E}">
        <p14:creationId xmlns:p14="http://schemas.microsoft.com/office/powerpoint/2010/main" val="260959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8"/>
                <a:ext cx="10515600" cy="5030585"/>
              </a:xfrm>
            </p:spPr>
            <p:txBody>
              <a:bodyPr>
                <a:normAutofit lnSpcReduction="10000"/>
              </a:bodyPr>
              <a:lstStyle/>
              <a:p>
                <a:pPr marL="0" indent="0">
                  <a:buNone/>
                </a:pPr>
                <a:r>
                  <a:rPr lang="en-US" b="1" dirty="0"/>
                  <a:t>Graphs</a:t>
                </a:r>
                <a:r>
                  <a:rPr lang="en-US" dirty="0"/>
                  <a:t> are constructed from </a:t>
                </a:r>
                <a:r>
                  <a:rPr lang="en-US" b="1" dirty="0"/>
                  <a:t>nodes</a:t>
                </a:r>
                <a:r>
                  <a:rPr lang="en-US" dirty="0"/>
                  <a:t> or </a:t>
                </a:r>
                <a:r>
                  <a:rPr lang="en-US" b="1" dirty="0"/>
                  <a:t>vertices</a:t>
                </a:r>
                <a:r>
                  <a:rPr lang="en-US" dirty="0"/>
                  <a:t> connected by </a:t>
                </a:r>
                <a:r>
                  <a:rPr lang="en-US" b="1" dirty="0"/>
                  <a:t>edges </a:t>
                </a:r>
                <a:r>
                  <a:rPr lang="en-US" dirty="0"/>
                  <a:t>or</a:t>
                </a:r>
                <a:r>
                  <a:rPr lang="en-US" b="1" dirty="0"/>
                  <a:t> links</a:t>
                </a:r>
              </a:p>
              <a:p>
                <a:r>
                  <a:rPr lang="en-US" dirty="0"/>
                  <a:t>Formally, we say a </a:t>
                </a:r>
                <a:r>
                  <a:rPr lang="en-US" b="1" dirty="0"/>
                  <a:t>graph, </a:t>
                </a:r>
                <a14:m>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r>
                      <a:rPr lang="en-US" b="1" i="1" smtClean="0">
                        <a:latin typeface="Cambria Math" panose="02040503050406030204" pitchFamily="18" charset="0"/>
                      </a:rPr>
                      <m:t>𝑵</m:t>
                    </m:r>
                    <m:r>
                      <a:rPr lang="en-US" b="1" i="1" smtClean="0">
                        <a:latin typeface="Cambria Math" panose="02040503050406030204" pitchFamily="18" charset="0"/>
                      </a:rPr>
                      <m:t>,</m:t>
                    </m:r>
                    <m:r>
                      <a:rPr lang="en-US" b="1" i="1" smtClean="0">
                        <a:latin typeface="Cambria Math" panose="02040503050406030204" pitchFamily="18" charset="0"/>
                      </a:rPr>
                      <m:t>𝑬</m:t>
                    </m:r>
                    <m:r>
                      <a:rPr lang="en-US" b="1" i="1" smtClean="0">
                        <a:latin typeface="Cambria Math" panose="02040503050406030204" pitchFamily="18" charset="0"/>
                      </a:rPr>
                      <m:t>)</m:t>
                    </m:r>
                  </m:oMath>
                </a14:m>
                <a:r>
                  <a:rPr lang="en-US" b="1" dirty="0"/>
                  <a:t>, </a:t>
                </a:r>
                <a:r>
                  <a:rPr lang="en-US" dirty="0"/>
                  <a:t>is comprised of </a:t>
                </a:r>
                <a:r>
                  <a:rPr lang="en-US" b="1" dirty="0"/>
                  <a:t>nodes, </a:t>
                </a:r>
                <a14:m>
                  <m:oMath xmlns:m="http://schemas.openxmlformats.org/officeDocument/2006/math">
                    <m:r>
                      <a:rPr lang="en-US" b="1" i="1" smtClean="0">
                        <a:latin typeface="Cambria Math" panose="02040503050406030204" pitchFamily="18" charset="0"/>
                      </a:rPr>
                      <m:t>𝑵</m:t>
                    </m:r>
                  </m:oMath>
                </a14:m>
                <a:r>
                  <a:rPr lang="en-US" dirty="0"/>
                  <a:t>, connected by </a:t>
                </a:r>
                <a:r>
                  <a:rPr lang="en-US" b="1" dirty="0"/>
                  <a:t>edges or links, </a:t>
                </a:r>
                <a14:m>
                  <m:oMath xmlns:m="http://schemas.openxmlformats.org/officeDocument/2006/math">
                    <m:r>
                      <a:rPr lang="en-US" b="1" i="1" smtClean="0">
                        <a:latin typeface="Cambria Math" panose="02040503050406030204" pitchFamily="18" charset="0"/>
                      </a:rPr>
                      <m:t>𝑬</m:t>
                    </m:r>
                  </m:oMath>
                </a14:m>
                <a:endParaRPr lang="en-US" b="1" dirty="0"/>
              </a:p>
              <a:p>
                <a:r>
                  <a:rPr lang="en-US" b="1" dirty="0"/>
                  <a:t>Nodes</a:t>
                </a:r>
                <a:r>
                  <a:rPr lang="en-US" dirty="0"/>
                  <a:t> are unique entities within a graph </a:t>
                </a:r>
              </a:p>
              <a:p>
                <a:pPr lvl="1"/>
                <a:r>
                  <a:rPr lang="en-US" dirty="0"/>
                  <a:t>Nodes can be numbered or named </a:t>
                </a:r>
              </a:p>
              <a:p>
                <a:pPr lvl="1"/>
                <a:r>
                  <a:rPr lang="en-US" dirty="0"/>
                  <a:t>Nodes can have properties, e.g. topic hash bucket </a:t>
                </a:r>
              </a:p>
              <a:p>
                <a:pPr lvl="1"/>
                <a:r>
                  <a:rPr lang="en-US" dirty="0"/>
                  <a:t>e.g. web pages</a:t>
                </a:r>
              </a:p>
              <a:p>
                <a:r>
                  <a:rPr lang="en-US" b="1" dirty="0"/>
                  <a:t>Edges </a:t>
                </a:r>
                <a:r>
                  <a:rPr lang="en-US" dirty="0"/>
                  <a:t>or links connect pairs connect pairs of nodes</a:t>
                </a:r>
              </a:p>
              <a:p>
                <a:pPr lvl="1"/>
                <a:r>
                  <a:rPr lang="en-US" dirty="0"/>
                  <a:t>Define edge</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connecting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endParaRPr lang="en-US" dirty="0"/>
              </a:p>
              <a:p>
                <a:pPr lvl="1"/>
                <a:r>
                  <a:rPr lang="en-US" dirty="0"/>
                  <a:t>Edges can be </a:t>
                </a:r>
                <a:r>
                  <a:rPr lang="en-US" b="1" dirty="0"/>
                  <a:t>unweighted</a:t>
                </a:r>
                <a:r>
                  <a:rPr lang="en-US" dirty="0"/>
                  <a:t> or </a:t>
                </a:r>
                <a:r>
                  <a:rPr lang="en-US" b="1" dirty="0"/>
                  <a:t>weighted </a:t>
                </a:r>
              </a:p>
              <a:p>
                <a:pPr lvl="1"/>
                <a:r>
                  <a:rPr lang="en-US" dirty="0"/>
                  <a:t>Edges can be </a:t>
                </a:r>
                <a:r>
                  <a:rPr lang="en-US" b="1" dirty="0"/>
                  <a:t>directed</a:t>
                </a:r>
                <a:r>
                  <a:rPr lang="en-US" dirty="0"/>
                  <a:t> or </a:t>
                </a:r>
                <a:r>
                  <a:rPr lang="en-US" b="1" dirty="0"/>
                  <a:t>undirected</a:t>
                </a:r>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8"/>
                <a:ext cx="10515600" cy="5030585"/>
              </a:xfrm>
              <a:blipFill>
                <a:blip r:embed="rId2"/>
                <a:stretch>
                  <a:fillRect l="-1217" t="-2667"/>
                </a:stretch>
              </a:blipFill>
            </p:spPr>
            <p:txBody>
              <a:bodyPr/>
              <a:lstStyle/>
              <a:p>
                <a:r>
                  <a:rPr lang="en-US">
                    <a:noFill/>
                  </a:rPr>
                  <a:t> </a:t>
                </a:r>
              </a:p>
            </p:txBody>
          </p:sp>
        </mc:Fallback>
      </mc:AlternateContent>
    </p:spTree>
    <p:extLst>
      <p:ext uri="{BB962C8B-B14F-4D97-AF65-F5344CB8AC3E}">
        <p14:creationId xmlns:p14="http://schemas.microsoft.com/office/powerpoint/2010/main" val="408110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a:p>
                <a:r>
                  <a:rPr lang="en-US" dirty="0"/>
                  <a:t>An</a:t>
                </a:r>
                <a:r>
                  <a:rPr lang="en-US" b="1" dirty="0"/>
                  <a:t> undirected edge</a:t>
                </a:r>
                <a:r>
                  <a:rPr lang="en-US" dirty="0"/>
                  <a:t>,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bidirectionally </a:t>
                </a:r>
              </a:p>
              <a:p>
                <a:r>
                  <a:rPr lang="en-US" dirty="0"/>
                  <a:t>Example: Facebook friends is a symmetric relationship </a:t>
                </a:r>
              </a:p>
              <a:p>
                <a:r>
                  <a:rPr lang="en-US" dirty="0"/>
                  <a:t>Example: A highway network allows travel in both directions  </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1774"/>
                </a:stretch>
              </a:blipFill>
            </p:spPr>
            <p:txBody>
              <a:bodyPr/>
              <a:lstStyle/>
              <a:p>
                <a:r>
                  <a:rPr lang="en-US">
                    <a:noFill/>
                  </a:rPr>
                  <a:t> </a:t>
                </a:r>
              </a:p>
            </p:txBody>
          </p:sp>
        </mc:Fallback>
      </mc:AlternateContent>
    </p:spTree>
    <p:extLst>
      <p:ext uri="{BB962C8B-B14F-4D97-AF65-F5344CB8AC3E}">
        <p14:creationId xmlns:p14="http://schemas.microsoft.com/office/powerpoint/2010/main" val="44324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48995" y="2003196"/>
            <a:ext cx="6449672" cy="44374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Example: Undirected graph between people in a social media network  </a:t>
            </a:r>
          </a:p>
          <a:p>
            <a:r>
              <a:rPr lang="en-US" b="1" dirty="0"/>
              <a:t>Nodes</a:t>
            </a:r>
            <a:r>
              <a:rPr lang="en-US" dirty="0"/>
              <a:t> are the people</a:t>
            </a:r>
          </a:p>
          <a:p>
            <a:pPr lvl="1"/>
            <a:r>
              <a:rPr lang="en-US" dirty="0"/>
              <a:t>Property is name</a:t>
            </a:r>
          </a:p>
          <a:p>
            <a:r>
              <a:rPr lang="en-US" b="1" dirty="0"/>
              <a:t>Edges</a:t>
            </a:r>
            <a:r>
              <a:rPr lang="en-US" dirty="0"/>
              <a:t> are the connections between nodes</a:t>
            </a:r>
          </a:p>
          <a:p>
            <a:pPr lvl="1"/>
            <a:r>
              <a:rPr lang="en-US" dirty="0"/>
              <a:t>Weights can represent connection strength </a:t>
            </a:r>
          </a:p>
          <a:p>
            <a:r>
              <a:rPr lang="en-US" dirty="0"/>
              <a:t>Undirected edges are </a:t>
            </a:r>
            <a:r>
              <a:rPr lang="en-US" b="1" dirty="0"/>
              <a:t>symmetric</a:t>
            </a:r>
            <a:r>
              <a:rPr lang="en-US" dirty="0"/>
              <a:t> or </a:t>
            </a:r>
            <a:r>
              <a:rPr lang="en-US" b="1" dirty="0"/>
              <a:t>bidirectional</a:t>
            </a:r>
            <a:r>
              <a:rPr lang="en-US" dirty="0"/>
              <a:t>; e.g. Bob knows Gigi and Gigi knows Bob</a:t>
            </a:r>
          </a:p>
          <a:p>
            <a:pPr marL="0" indent="0">
              <a:buFont typeface="Arial" panose="020B0604020202020204" pitchFamily="34" charset="0"/>
              <a:buNone/>
            </a:pPr>
            <a:r>
              <a:rPr lang="en-US" dirty="0"/>
              <a:t> </a:t>
            </a:r>
          </a:p>
        </p:txBody>
      </p:sp>
      <p:sp>
        <p:nvSpPr>
          <p:cNvPr id="5" name="Oval 4">
            <a:extLst>
              <a:ext uri="{FF2B5EF4-FFF2-40B4-BE49-F238E27FC236}">
                <a16:creationId xmlns:a16="http://schemas.microsoft.com/office/drawing/2014/main" id="{FA471341-5FEB-82C2-9469-65303EEFB2CC}"/>
              </a:ext>
            </a:extLst>
          </p:cNvPr>
          <p:cNvSpPr/>
          <p:nvPr/>
        </p:nvSpPr>
        <p:spPr>
          <a:xfrm>
            <a:off x="8000237"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9775919"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8722643" y="445569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9285727"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674946" y="3403935"/>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9053513"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0184754"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6"/>
            <a:endCxn id="10" idx="2"/>
          </p:cNvCxnSpPr>
          <p:nvPr/>
        </p:nvCxnSpPr>
        <p:spPr>
          <a:xfrm>
            <a:off x="10339003" y="3856730"/>
            <a:ext cx="335943" cy="257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7"/>
            <a:endCxn id="9" idx="4"/>
          </p:cNvCxnSpPr>
          <p:nvPr/>
        </p:nvCxnSpPr>
        <p:spPr>
          <a:xfrm flipV="1">
            <a:off x="9621670" y="4335256"/>
            <a:ext cx="190695"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1"/>
            <a:endCxn id="5" idx="4"/>
          </p:cNvCxnSpPr>
          <p:nvPr/>
        </p:nvCxnSpPr>
        <p:spPr>
          <a:xfrm flipH="1" flipV="1">
            <a:off x="8526875" y="3397925"/>
            <a:ext cx="350017" cy="11979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8899264"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65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2010248"/>
                <a:ext cx="8027643" cy="456616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Edge from nodes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 encoded as 1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Sub>
                  </m:oMath>
                </a14:m>
                <a:endParaRPr lang="en-US" dirty="0"/>
              </a:p>
              <a:p>
                <a:r>
                  <a:rPr lang="en-US" dirty="0"/>
                  <a:t>For undirected graph, adjacency matrix is </a:t>
                </a:r>
                <a:r>
                  <a:rPr lang="en-US" b="1" dirty="0"/>
                  <a:t>symmetric</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oMath>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2010248"/>
                <a:ext cx="8027643" cy="4566165"/>
              </a:xfrm>
              <a:prstGeom prst="rect">
                <a:avLst/>
              </a:prstGeom>
              <a:blipFill>
                <a:blip r:embed="rId2"/>
                <a:stretch>
                  <a:fillRect l="-1368" t="-267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8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4374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Number of edges connected to a node is </a:t>
                </a:r>
                <a:r>
                  <a:rPr lang="en-US" b="1" dirty="0"/>
                  <a:t>degree, </a:t>
                </a:r>
                <a14:m>
                  <m:oMath xmlns:m="http://schemas.openxmlformats.org/officeDocument/2006/math">
                    <m:r>
                      <a:rPr lang="en-US" b="1" i="1" smtClean="0">
                        <a:latin typeface="Cambria Math" panose="02040503050406030204" pitchFamily="18" charset="0"/>
                      </a:rPr>
                      <m:t>𝒌</m:t>
                    </m:r>
                  </m:oMath>
                </a14:m>
                <a:endParaRPr lang="en-US" b="1" dirty="0"/>
              </a:p>
              <a:p>
                <a:r>
                  <a:rPr lang="en-US" dirty="0"/>
                  <a:t>Since adjacency matrix is symmetric, degree of a node is the sum along rows or columns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i="1">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sub>
                          </m:sSub>
                        </m:e>
                      </m:nary>
                    </m:oMath>
                  </m:oMathPara>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437431"/>
              </a:xfrm>
              <a:prstGeom prst="rect">
                <a:avLst/>
              </a:prstGeom>
              <a:blipFill>
                <a:blip r:embed="rId2"/>
                <a:stretch>
                  <a:fillRect l="-1368" t="-2060" r="-11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 </a:t>
                </a:r>
                <a:r>
                  <a:rPr lang="en-US" dirty="0"/>
                  <a:t>or</a:t>
                </a:r>
                <a:r>
                  <a:rPr lang="en-US" b="1" dirty="0"/>
                  <a:t> links</a:t>
                </a:r>
              </a:p>
              <a:p>
                <a:r>
                  <a:rPr lang="en-US" dirty="0"/>
                  <a:t>A</a:t>
                </a:r>
                <a:r>
                  <a:rPr lang="en-US" b="1" dirty="0"/>
                  <a:t> directed edge</a:t>
                </a:r>
                <a:r>
                  <a:rPr lang="en-US" dirty="0"/>
                  <a:t>,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from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endParaRPr lang="en-US" b="1" dirty="0"/>
              </a:p>
              <a:p>
                <a:r>
                  <a:rPr lang="en-US" dirty="0"/>
                  <a:t>Directed edge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does not connect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t>
                </a:r>
              </a:p>
              <a:p>
                <a:r>
                  <a:rPr lang="en-US" dirty="0"/>
                  <a:t>Can have directed edges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and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between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and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a:t>
                </a:r>
              </a:p>
              <a:p>
                <a:r>
                  <a:rPr lang="en-US" dirty="0"/>
                  <a:t>A </a:t>
                </a:r>
                <a:r>
                  <a:rPr lang="en-US" b="1" dirty="0"/>
                  <a:t>self loop </a:t>
                </a:r>
                <a:r>
                  <a:rPr lang="en-US" dirty="0"/>
                  <a:t>can be defined as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where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links to itself</a:t>
                </a:r>
              </a:p>
              <a:p>
                <a:pPr lvl="1"/>
                <a:r>
                  <a:rPr lang="en-US" b="1" dirty="0"/>
                  <a:t>Loops in graphs can lead to modeling problems!</a:t>
                </a:r>
              </a:p>
              <a:p>
                <a:r>
                  <a:rPr lang="en-US" dirty="0"/>
                  <a:t>Example: the world wide web – a page linked to another page need not have a connection from the other page  </a:t>
                </a:r>
              </a:p>
              <a:p>
                <a:r>
                  <a:rPr lang="en-US" dirty="0"/>
                  <a:t>Example: On Twitter a person can follow someone else, but the other person may not followed them</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2439" r="-754"/>
                </a:stretch>
              </a:blipFill>
            </p:spPr>
            <p:txBody>
              <a:bodyPr/>
              <a:lstStyle/>
              <a:p>
                <a:r>
                  <a:rPr lang="en-US">
                    <a:noFill/>
                  </a:rPr>
                  <a:t> </a:t>
                </a:r>
              </a:p>
            </p:txBody>
          </p:sp>
        </mc:Fallback>
      </mc:AlternateContent>
    </p:spTree>
    <p:extLst>
      <p:ext uri="{BB962C8B-B14F-4D97-AF65-F5344CB8AC3E}">
        <p14:creationId xmlns:p14="http://schemas.microsoft.com/office/powerpoint/2010/main" val="18794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small X network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=1, </m:t>
                    </m:r>
                    <m:r>
                      <a:rPr lang="en-US" b="0" i="1" smtClean="0">
                        <a:latin typeface="Cambria Math" panose="02040503050406030204" pitchFamily="18" charset="0"/>
                      </a:rPr>
                      <m:t>𝑖𝑓𝑓</m:t>
                    </m:r>
                  </m:oMath>
                </a14:m>
                <a:r>
                  <a:rPr lang="en-US" dirty="0"/>
                  <a:t> directed edge from </a:t>
                </a:r>
                <a14:m>
                  <m:oMath xmlns:m="http://schemas.openxmlformats.org/officeDocument/2006/math">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Directed graph adjacency matrix is </a:t>
                </a:r>
                <a:r>
                  <a:rPr lang="en-US" b="1" dirty="0"/>
                  <a:t>asymmetric</a:t>
                </a:r>
                <a:r>
                  <a:rPr lang="en-US" dirty="0"/>
                  <a:t> since generally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795" r="-220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25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Example; Bob follows Gigi, Mary and himself, a </a:t>
                </a:r>
                <a:r>
                  <a:rPr lang="en-US" b="1" dirty="0"/>
                  <a:t>self loop</a:t>
                </a:r>
                <a:endParaRPr lang="en-US" dirty="0"/>
              </a:p>
              <a:p>
                <a:r>
                  <a:rPr lang="en-US" dirty="0"/>
                  <a:t>Example; Gigi follows Bob and Bob follows Gigi, two directed edges</a:t>
                </a:r>
              </a:p>
              <a:p>
                <a:r>
                  <a:rPr lang="en-US" dirty="0"/>
                  <a:t>Example; No one follows Asan, a </a:t>
                </a:r>
                <a:r>
                  <a:rPr lang="en-US" b="1" dirty="0"/>
                  <a:t>dead end </a:t>
                </a:r>
                <a:r>
                  <a:rPr lang="en-US" dirty="0"/>
                  <a:t>or </a:t>
                </a:r>
                <a:r>
                  <a:rPr lang="en-US" b="1" dirty="0"/>
                  <a:t>terminal node</a:t>
                </a:r>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368" t="-190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40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in-degree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oMath>
                </a14:m>
                <a:r>
                  <a:rPr lang="en-US" b="1" dirty="0"/>
                  <a:t>, </a:t>
                </a:r>
                <a:r>
                  <a:rPr lang="en-US" dirty="0"/>
                  <a:t>the sum along rows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5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out-degree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r>
                  <a:rPr lang="en-US" dirty="0"/>
                  <a:t>the sum along columns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58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Nodes in directed networks have an in-degree,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𝑖𝑛</m:t>
                        </m:r>
                      </m:sub>
                    </m:sSub>
                  </m:oMath>
                </a14:m>
                <a:r>
                  <a:rPr lang="en-US" b="1" dirty="0"/>
                  <a:t>,</a:t>
                </a:r>
                <a:r>
                  <a:rPr lang="en-US" dirty="0"/>
                  <a:t> and out-degree,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endParaRPr lang="en-US" dirty="0"/>
              </a:p>
              <a:p>
                <a:r>
                  <a:rPr lang="en-US" dirty="0"/>
                  <a:t>Example; for Gigi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=3</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=2</m:t>
                    </m:r>
                  </m:oMath>
                </a14:m>
                <a:endParaRPr lang="en-US" dirty="0"/>
              </a:p>
              <a:p>
                <a:r>
                  <a:rPr lang="en-US" dirty="0"/>
                  <a:t>Example; for Asan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=1</m:t>
                    </m:r>
                  </m:oMath>
                </a14:m>
                <a:endParaRPr lang="en-US" dirty="0"/>
              </a:p>
              <a:p>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461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1198-B046-5B6B-5A1D-BAA005983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5A7C1-19A1-C531-4B6C-F690BDA72FF5}"/>
              </a:ext>
            </a:extLst>
          </p:cNvPr>
          <p:cNvSpPr>
            <a:spLocks noGrp="1"/>
          </p:cNvSpPr>
          <p:nvPr>
            <p:ph type="title"/>
          </p:nvPr>
        </p:nvSpPr>
        <p:spPr>
          <a:xfrm>
            <a:off x="831850" y="1709738"/>
            <a:ext cx="10515600" cy="2282271"/>
          </a:xfrm>
        </p:spPr>
        <p:txBody>
          <a:bodyPr/>
          <a:lstStyle/>
          <a:p>
            <a:pPr algn="ctr"/>
            <a:r>
              <a:rPr lang="en-US" dirty="0"/>
              <a:t>Centrality in Communities</a:t>
            </a:r>
          </a:p>
        </p:txBody>
      </p:sp>
    </p:spTree>
    <p:extLst>
      <p:ext uri="{BB962C8B-B14F-4D97-AF65-F5344CB8AC3E}">
        <p14:creationId xmlns:p14="http://schemas.microsoft.com/office/powerpoint/2010/main" val="3511682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r>
              <a:rPr lang="en-US" dirty="0"/>
              <a:t>Different centrality measures are sensitive to different aspects of the network!</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1477165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 </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a:t>
                </a:r>
                <a:r>
                  <a:rPr lang="en-US">
                    <a:ea typeface="Cambria Math" panose="02040503050406030204" pitchFamily="18" charset="0"/>
                  </a:rPr>
                  <a:t>the nodes</a:t>
                </a:r>
                <a:endParaRPr lang="en-US" b="1" dirty="0">
                  <a:ea typeface="Cambria Math" panose="02040503050406030204" pitchFamily="18" charset="0"/>
                </a:endParaRP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Finding Communities</a:t>
            </a:r>
          </a:p>
        </p:txBody>
      </p:sp>
    </p:spTree>
    <p:extLst>
      <p:ext uri="{BB962C8B-B14F-4D97-AF65-F5344CB8AC3E}">
        <p14:creationId xmlns:p14="http://schemas.microsoft.com/office/powerpoint/2010/main" val="870610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weights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Distance can be edge weight</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Communities</a:t>
            </a:r>
          </a:p>
        </p:txBody>
      </p:sp>
    </p:spTree>
    <p:extLst>
      <p:ext uri="{BB962C8B-B14F-4D97-AF65-F5344CB8AC3E}">
        <p14:creationId xmlns:p14="http://schemas.microsoft.com/office/powerpoint/2010/main" val="3305685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A general graph can have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4"/>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Nodes or edges have distances 1 in this case</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7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319BF-275F-C7BD-23CC-E954FAB64E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E5083-137B-CDC5-DD15-FD486D7256B3}"/>
              </a:ext>
            </a:extLst>
          </p:cNvPr>
          <p:cNvSpPr>
            <a:spLocks noGrp="1"/>
          </p:cNvSpPr>
          <p:nvPr>
            <p:ph type="title"/>
          </p:nvPr>
        </p:nvSpPr>
        <p:spPr>
          <a:xfrm>
            <a:off x="831850" y="1709738"/>
            <a:ext cx="10515600" cy="2282271"/>
          </a:xfrm>
        </p:spPr>
        <p:txBody>
          <a:bodyPr/>
          <a:lstStyle/>
          <a:p>
            <a:pPr algn="ctr"/>
            <a:r>
              <a:rPr lang="en-US" dirty="0"/>
              <a:t>Random Networks</a:t>
            </a:r>
          </a:p>
        </p:txBody>
      </p:sp>
    </p:spTree>
    <p:extLst>
      <p:ext uri="{BB962C8B-B14F-4D97-AF65-F5344CB8AC3E}">
        <p14:creationId xmlns:p14="http://schemas.microsoft.com/office/powerpoint/2010/main" val="3160121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291E-DCC6-4D60-2F40-7F70A1E57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5BE2E-CC50-EC93-CA4E-2D3585BD690D}"/>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494F8E-CC87-866C-400D-E3AE659E241B}"/>
                  </a:ext>
                </a:extLst>
              </p:cNvPr>
              <p:cNvSpPr>
                <a:spLocks noGrp="1"/>
              </p:cNvSpPr>
              <p:nvPr>
                <p:ph idx="1"/>
              </p:nvPr>
            </p:nvSpPr>
            <p:spPr>
              <a:xfrm>
                <a:off x="775447" y="1208868"/>
                <a:ext cx="10515600" cy="5447426"/>
              </a:xfrm>
            </p:spPr>
            <p:txBody>
              <a:bodyPr>
                <a:normAutofit/>
              </a:bodyPr>
              <a:lstStyle/>
              <a:p>
                <a:pPr marL="0" indent="0">
                  <a:buNone/>
                </a:pPr>
                <a:r>
                  <a:rPr lang="en-US" dirty="0"/>
                  <a:t>The properties of </a:t>
                </a:r>
                <a:r>
                  <a:rPr lang="en-US" b="1" dirty="0">
                    <a:hlinkClick r:id="rId2"/>
                  </a:rPr>
                  <a:t>random networks </a:t>
                </a:r>
                <a:r>
                  <a:rPr lang="en-US" dirty="0"/>
                  <a:t>are useful benchmarks for real-world networks   </a:t>
                </a:r>
              </a:p>
              <a:p>
                <a:r>
                  <a:rPr lang="en-US" dirty="0"/>
                  <a:t>How can we define a random network or graph?</a:t>
                </a:r>
              </a:p>
              <a:p>
                <a:pPr lvl="1"/>
                <a:r>
                  <a:rPr lang="en-US" dirty="0"/>
                  <a:t>Graph is composed of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Edges between nodes are randomly selected </a:t>
                </a:r>
              </a:p>
              <a:p>
                <a:r>
                  <a:rPr lang="en-US" dirty="0"/>
                  <a:t>Two widely used and nearly equivalent models   </a:t>
                </a:r>
              </a:p>
              <a:p>
                <a:pPr lvl="1"/>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3"/>
                  </a:rPr>
                  <a:t>Erdős–Rényi (1959) </a:t>
                </a:r>
                <a:r>
                  <a:rPr lang="en-US" dirty="0"/>
                  <a:t>model</a:t>
                </a:r>
              </a:p>
              <a:p>
                <a:pPr lvl="1"/>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4"/>
                  </a:rPr>
                  <a:t>Gilbert (1959)</a:t>
                </a:r>
                <a:endParaRPr lang="en-US" dirty="0"/>
              </a:p>
              <a:p>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AE494F8E-CC87-866C-400D-E3AE659E241B}"/>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5"/>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0971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FE117-92C1-AD8D-8F0F-9919DD432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E80E2-1F97-6B49-DE12-B6C0610355A4}"/>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524CE-2D50-B763-B942-9E6B3CAB3EBC}"/>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2"/>
                  </a:rPr>
                  <a:t>Erdős–Rényi (1959) </a:t>
                </a:r>
                <a:r>
                  <a:rPr lang="en-US" dirty="0"/>
                  <a:t>model</a:t>
                </a:r>
              </a:p>
              <a:p>
                <a:pPr lvl="1"/>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As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 the graph becomes fully connected</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3"/>
                  </a:rPr>
                  <a:t>Gilbert (1959)</a:t>
                </a:r>
                <a:endParaRPr lang="en-US" dirty="0"/>
              </a:p>
              <a:p>
                <a:pPr lvl="1"/>
                <a:r>
                  <a:rPr lang="en-US" dirty="0"/>
                  <a:t>The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pPr lvl="1"/>
                <a:r>
                  <a:rPr lang="en-US" dirty="0"/>
                  <a:t>As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oMath>
                </a14:m>
                <a:r>
                  <a:rPr lang="en-US" dirty="0"/>
                  <a:t> the graph becomes fully connected</a:t>
                </a:r>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6F0F358C-32D2-8FFC-BF50-4210E9E7A28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4"/>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211870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192F-2DE2-7CCF-6C23-2AF9A9ECD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B319A-96DB-A351-F40E-742395A3A856}"/>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5C84D6-73B5-EA1A-91F3-CFB748C9E308}"/>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r>
                  <a:rPr lang="en-US" dirty="0"/>
                  <a:t>Limitations of these models</a:t>
                </a:r>
              </a:p>
              <a:p>
                <a:pPr lvl="1"/>
                <a:r>
                  <a:rPr lang="en-US" dirty="0"/>
                  <a:t>Theory is based on very large (infinite sized) graphs, so do not always translate to small graphs   </a:t>
                </a:r>
              </a:p>
              <a:p>
                <a:pPr lvl="1"/>
                <a:r>
                  <a:rPr lang="en-US" dirty="0"/>
                  <a:t>Small graphs are closer to fully connected  </a:t>
                </a:r>
              </a:p>
              <a:p>
                <a:pPr lvl="1"/>
                <a:r>
                  <a:rPr lang="en-US" dirty="0" err="1"/>
                  <a:t>NetworkX</a:t>
                </a:r>
                <a:r>
                  <a:rPr lang="en-US" dirty="0"/>
                  <a:t> does not support random graph generation with disconnected components  </a:t>
                </a:r>
              </a:p>
              <a:p>
                <a:pPr lvl="1"/>
                <a:endParaRPr lang="en-US" dirty="0"/>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25C84D6-73B5-EA1A-91F3-CFB748C9E30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219247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28237-F59E-69E3-6408-03BF55F85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615E6-CB83-AB71-58A1-6269D3304B63}"/>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BC5044-020C-A5D3-1289-E2FDCAE81DE1}"/>
                  </a:ext>
                </a:extLst>
              </p:cNvPr>
              <p:cNvSpPr>
                <a:spLocks noGrp="1"/>
              </p:cNvSpPr>
              <p:nvPr>
                <p:ph idx="1"/>
              </p:nvPr>
            </p:nvSpPr>
            <p:spPr>
              <a:xfrm>
                <a:off x="775446" y="1208867"/>
                <a:ext cx="5087471" cy="5231051"/>
              </a:xfrm>
            </p:spPr>
            <p:txBody>
              <a:bodyPr>
                <a:normAutofit/>
              </a:bodyPr>
              <a:lstStyle/>
              <a:p>
                <a:pPr marL="0" indent="0">
                  <a:buNone/>
                </a:pPr>
                <a:r>
                  <a:rPr lang="en-US" dirty="0"/>
                  <a:t>Examples of random graphs</a:t>
                </a:r>
              </a:p>
              <a:p>
                <a:r>
                  <a:rPr lang="en-US" dirty="0"/>
                  <a:t>As number of edges increase random graph approaches fully connected:</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12(12−1)</m:t>
                          </m:r>
                        </m:num>
                        <m:den>
                          <m:r>
                            <a:rPr lang="en-US" b="0" i="1" smtClean="0">
                              <a:latin typeface="Cambria Math" panose="02040503050406030204" pitchFamily="18" charset="0"/>
                            </a:rPr>
                            <m:t>2</m:t>
                          </m:r>
                        </m:den>
                      </m:f>
                      <m:r>
                        <a:rPr lang="en-US" b="0" i="1" smtClean="0">
                          <a:latin typeface="Cambria Math" panose="02040503050406030204" pitchFamily="18" charset="0"/>
                        </a:rPr>
                        <m:t>=66 </m:t>
                      </m:r>
                      <m:r>
                        <a:rPr lang="en-US" b="0" i="1" smtClean="0">
                          <a:latin typeface="Cambria Math" panose="02040503050406030204" pitchFamily="18" charset="0"/>
                        </a:rPr>
                        <m:t>𝑒𝑑𝑔𝑒𝑠</m:t>
                      </m:r>
                    </m:oMath>
                  </m:oMathPara>
                </a14:m>
                <a:endParaRPr lang="en-US" dirty="0"/>
              </a:p>
              <a:p>
                <a:r>
                  <a:rPr lang="en-US" dirty="0"/>
                  <a:t>Increasing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a14:m>
                <a:r>
                  <a:rPr lang="en-US" dirty="0"/>
                  <a:t> clustering coefficients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a:p>
                <a:r>
                  <a:rPr lang="en-US" dirty="0"/>
                  <a:t>Increasing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oMath>
                </a14:m>
                <a:r>
                  <a:rPr lang="en-US" dirty="0"/>
                  <a:t> average distance </a:t>
                </a:r>
                <a14:m>
                  <m:oMath xmlns:m="http://schemas.openxmlformats.org/officeDocument/2006/math">
                    <m:r>
                      <a:rPr lang="en-US" i="1">
                        <a:latin typeface="Cambria Math" panose="02040503050406030204" pitchFamily="18" charset="0"/>
                        <a:ea typeface="Cambria Math" panose="02040503050406030204" pitchFamily="18" charset="0"/>
                      </a:rPr>
                      <m:t>→1</m:t>
                    </m:r>
                  </m:oMath>
                </a14:m>
                <a:endParaRPr lang="en-US" dirty="0"/>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4EBC5044-020C-A5D3-1289-E2FDCAE81DE1}"/>
                  </a:ext>
                </a:extLst>
              </p:cNvPr>
              <p:cNvSpPr>
                <a:spLocks noGrp="1" noRot="1" noChangeAspect="1" noMove="1" noResize="1" noEditPoints="1" noAdjustHandles="1" noChangeArrowheads="1" noChangeShapeType="1" noTextEdit="1"/>
              </p:cNvSpPr>
              <p:nvPr>
                <p:ph idx="1"/>
              </p:nvPr>
            </p:nvSpPr>
            <p:spPr>
              <a:xfrm>
                <a:off x="775446" y="1208867"/>
                <a:ext cx="5087471" cy="5231051"/>
              </a:xfrm>
              <a:blipFill>
                <a:blip r:embed="rId2"/>
                <a:stretch>
                  <a:fillRect l="-2395" t="-1865" r="-59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B229452-AD8E-AA6C-A5B8-B1A397276B4D}"/>
              </a:ext>
            </a:extLst>
          </p:cNvPr>
          <p:cNvPicPr>
            <a:picLocks noChangeAspect="1"/>
          </p:cNvPicPr>
          <p:nvPr/>
        </p:nvPicPr>
        <p:blipFill>
          <a:blip r:embed="rId3"/>
          <a:stretch>
            <a:fillRect/>
          </a:stretch>
        </p:blipFill>
        <p:spPr>
          <a:xfrm>
            <a:off x="6032432" y="307961"/>
            <a:ext cx="6032048" cy="6403345"/>
          </a:xfrm>
          <a:prstGeom prst="rect">
            <a:avLst/>
          </a:prstGeom>
        </p:spPr>
      </p:pic>
    </p:spTree>
    <p:extLst>
      <p:ext uri="{BB962C8B-B14F-4D97-AF65-F5344CB8AC3E}">
        <p14:creationId xmlns:p14="http://schemas.microsoft.com/office/powerpoint/2010/main" val="295317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on path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a:t>
                </a:r>
                <a:r>
                  <a:rPr lang="en-US"/>
                  <a:t>the maximum </a:t>
                </a:r>
                <a:r>
                  <a:rPr lang="en-US" dirty="0"/>
                  <a:t>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a:ea typeface="Cambria Math" panose="02040503050406030204" pitchFamily="18" charset="0"/>
                  </a:rPr>
                  <a:t>eigenvector with the </a:t>
                </a:r>
                <a:r>
                  <a:rPr lang="en-US" b="1" dirty="0">
                    <a:ea typeface="Cambria Math" panose="02040503050406030204" pitchFamily="18" charset="0"/>
                  </a:rPr>
                  <a:t>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Method known as the </a:t>
                </a:r>
                <a:r>
                  <a:rPr lang="en-US" b="1" dirty="0">
                    <a:hlinkClick r:id="rId2"/>
                  </a:rPr>
                  <a:t>Lanczos algorithm</a:t>
                </a:r>
                <a:r>
                  <a:rPr lang="en-US" dirty="0">
                    <a:ea typeface="Cambria Math" panose="02040503050406030204" pitchFamily="18" charset="0"/>
                    <a:hlinkClick r:id="rId2"/>
                  </a:rPr>
                  <a:t> </a:t>
                </a:r>
                <a:r>
                  <a:rPr lang="en-US" dirty="0">
                    <a:ea typeface="Cambria Math" panose="02040503050406030204" pitchFamily="18" charset="0"/>
                  </a:rPr>
                  <a:t>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3"/>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CCB5-9211-383C-317C-28CC584E2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458BC-CD0C-978E-41CD-53D9814EC9D1}"/>
              </a:ext>
            </a:extLst>
          </p:cNvPr>
          <p:cNvSpPr>
            <a:spLocks noGrp="1"/>
          </p:cNvSpPr>
          <p:nvPr>
            <p:ph type="title"/>
          </p:nvPr>
        </p:nvSpPr>
        <p:spPr>
          <a:xfrm>
            <a:off x="831850" y="1709738"/>
            <a:ext cx="10515600" cy="2282271"/>
          </a:xfrm>
        </p:spPr>
        <p:txBody>
          <a:bodyPr/>
          <a:lstStyle/>
          <a:p>
            <a:pPr algn="ctr"/>
            <a:r>
              <a:rPr lang="en-US" dirty="0"/>
              <a:t>Small World Networks</a:t>
            </a:r>
          </a:p>
        </p:txBody>
      </p:sp>
    </p:spTree>
    <p:extLst>
      <p:ext uri="{BB962C8B-B14F-4D97-AF65-F5344CB8AC3E}">
        <p14:creationId xmlns:p14="http://schemas.microsoft.com/office/powerpoint/2010/main" val="1256846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46DE2-E0A6-C555-29C5-D8F85B608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07011-F471-DC3A-42D8-55F1FDC52DB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301BADD1-26D2-3C19-FC86-45C5AD6658A2}"/>
              </a:ext>
            </a:extLst>
          </p:cNvPr>
          <p:cNvSpPr>
            <a:spLocks noGrp="1"/>
          </p:cNvSpPr>
          <p:nvPr>
            <p:ph idx="1"/>
          </p:nvPr>
        </p:nvSpPr>
        <p:spPr>
          <a:xfrm>
            <a:off x="775447" y="1208868"/>
            <a:ext cx="10515600" cy="5447426"/>
          </a:xfrm>
        </p:spPr>
        <p:txBody>
          <a:bodyPr>
            <a:normAutofit/>
          </a:bodyPr>
          <a:lstStyle/>
          <a:p>
            <a:pPr marL="0" indent="0">
              <a:buNone/>
            </a:pPr>
            <a:r>
              <a:rPr lang="en-US" b="1" dirty="0">
                <a:hlinkClick r:id="rId2"/>
              </a:rPr>
              <a:t>Small world networks (SWNs)</a:t>
            </a:r>
            <a:r>
              <a:rPr lang="en-US" b="1" dirty="0"/>
              <a:t> </a:t>
            </a:r>
            <a:r>
              <a:rPr lang="en-US" dirty="0"/>
              <a:t>are a class of graph with low distances between nodes    </a:t>
            </a:r>
          </a:p>
          <a:p>
            <a:r>
              <a:rPr lang="en-US" dirty="0"/>
              <a:t>Small world networks have low degree of separation between nodes </a:t>
            </a:r>
          </a:p>
          <a:p>
            <a:r>
              <a:rPr lang="en-US" dirty="0"/>
              <a:t>Small world networks comprise two types of edges   </a:t>
            </a:r>
          </a:p>
          <a:p>
            <a:pPr lvl="1"/>
            <a:r>
              <a:rPr lang="en-US" dirty="0"/>
              <a:t>Edges between near neighbors of a lattice network  </a:t>
            </a:r>
          </a:p>
          <a:p>
            <a:pPr lvl="1"/>
            <a:r>
              <a:rPr lang="en-US" dirty="0"/>
              <a:t>A small number of edges between distant nodes   </a:t>
            </a:r>
          </a:p>
          <a:p>
            <a:r>
              <a:rPr lang="en-US" dirty="0"/>
              <a:t>Small world networks have relatively few highly connected nodes or </a:t>
            </a:r>
            <a:r>
              <a:rPr lang="en-US" b="1" dirty="0"/>
              <a:t>hubs</a:t>
            </a:r>
          </a:p>
        </p:txBody>
      </p:sp>
    </p:spTree>
    <p:extLst>
      <p:ext uri="{BB962C8B-B14F-4D97-AF65-F5344CB8AC3E}">
        <p14:creationId xmlns:p14="http://schemas.microsoft.com/office/powerpoint/2010/main" val="412726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6DCD8-1B5C-5D98-FFDC-77D3B9A7A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A214F-30AC-A1F0-ABEB-573769604D98}"/>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8C1F0BE2-ED6C-DAEC-FC31-9789A296D2BC}"/>
              </a:ext>
            </a:extLst>
          </p:cNvPr>
          <p:cNvSpPr>
            <a:spLocks noGrp="1"/>
          </p:cNvSpPr>
          <p:nvPr>
            <p:ph idx="1"/>
          </p:nvPr>
        </p:nvSpPr>
        <p:spPr>
          <a:xfrm>
            <a:off x="775447" y="1208868"/>
            <a:ext cx="10515600" cy="5447426"/>
          </a:xfrm>
        </p:spPr>
        <p:txBody>
          <a:bodyPr>
            <a:normAutofit/>
          </a:bodyPr>
          <a:lstStyle/>
          <a:p>
            <a:pPr marL="0" indent="0">
              <a:buNone/>
            </a:pPr>
            <a:r>
              <a:rPr lang="en-US" dirty="0"/>
              <a:t>Examples of small world networks (SWNs)</a:t>
            </a:r>
          </a:p>
          <a:p>
            <a:r>
              <a:rPr lang="en-US" dirty="0"/>
              <a:t>Structure of the Internet</a:t>
            </a:r>
          </a:p>
          <a:p>
            <a:r>
              <a:rPr lang="en-US" dirty="0"/>
              <a:t>Airlines with hub and spoke network   </a:t>
            </a:r>
          </a:p>
          <a:p>
            <a:r>
              <a:rPr lang="en-US" dirty="0"/>
              <a:t>People in affiliated social groups    </a:t>
            </a:r>
          </a:p>
          <a:p>
            <a:r>
              <a:rPr lang="en-US" dirty="0"/>
              <a:t>Wildlife in ecosystem food webs  </a:t>
            </a:r>
          </a:p>
          <a:p>
            <a:r>
              <a:rPr lang="en-US" dirty="0"/>
              <a:t>Neurons in the human brain</a:t>
            </a:r>
          </a:p>
          <a:p>
            <a:r>
              <a:rPr lang="en-US" dirty="0"/>
              <a:t>Regulation of genetic transcription networks</a:t>
            </a:r>
          </a:p>
          <a:p>
            <a:r>
              <a:rPr lang="en-US" dirty="0" err="1"/>
              <a:t>Etc</a:t>
            </a:r>
            <a:r>
              <a:rPr lang="en-US" dirty="0"/>
              <a:t>…..</a:t>
            </a:r>
          </a:p>
          <a:p>
            <a:endParaRPr lang="en-US" dirty="0"/>
          </a:p>
        </p:txBody>
      </p:sp>
    </p:spTree>
    <p:extLst>
      <p:ext uri="{BB962C8B-B14F-4D97-AF65-F5344CB8AC3E}">
        <p14:creationId xmlns:p14="http://schemas.microsoft.com/office/powerpoint/2010/main" val="160556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33551-A9E6-184D-7C24-2C78EA607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F8868-9EFF-572A-8172-336ED729141A}"/>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A50240-16F3-ED4D-5379-D1B03D061857}"/>
                  </a:ext>
                </a:extLst>
              </p:cNvPr>
              <p:cNvSpPr>
                <a:spLocks noGrp="1"/>
              </p:cNvSpPr>
              <p:nvPr>
                <p:ph idx="1"/>
              </p:nvPr>
            </p:nvSpPr>
            <p:spPr>
              <a:xfrm>
                <a:off x="775447" y="1208868"/>
                <a:ext cx="10515600" cy="5447426"/>
              </a:xfrm>
            </p:spPr>
            <p:txBody>
              <a:bodyPr>
                <a:normAutofit/>
              </a:bodyPr>
              <a:lstStyle/>
              <a:p>
                <a:pPr marL="0" indent="0">
                  <a:buNone/>
                </a:pPr>
                <a:r>
                  <a:rPr lang="en-US" dirty="0"/>
                  <a:t>Properties of small world networks </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𝑛</m:t>
                          </m:r>
                        </m:e>
                      </m:func>
                    </m:oMath>
                  </m:oMathPara>
                </a14:m>
                <a:endParaRPr lang="en-US" dirty="0"/>
              </a:p>
              <a:p>
                <a:r>
                  <a:rPr lang="en-US" dirty="0"/>
                  <a:t>SWNs have lower average distances between nodes compared to equivalent random graphs </a:t>
                </a:r>
                <a:endParaRPr lang="en-US" b="1" dirty="0"/>
              </a:p>
              <a:p>
                <a:r>
                  <a:rPr lang="en-US" dirty="0"/>
                  <a:t>SWNs have higher clustering coefficient compared to equivalent random graphs</a:t>
                </a:r>
              </a:p>
            </p:txBody>
          </p:sp>
        </mc:Choice>
        <mc:Fallback xmlns="">
          <p:sp>
            <p:nvSpPr>
              <p:cNvPr id="3" name="Content Placeholder 2">
                <a:extLst>
                  <a:ext uri="{FF2B5EF4-FFF2-40B4-BE49-F238E27FC236}">
                    <a16:creationId xmlns:a16="http://schemas.microsoft.com/office/drawing/2014/main" id="{19A50240-16F3-ED4D-5379-D1B03D061857}"/>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8818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C2CB-9CFD-1278-4D4D-8236DEEFE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20B54-C986-31A4-BED3-840D21544F53}"/>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11E3B7-FC00-66A8-175F-38849FEE390E}"/>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den>
                          </m:f>
                        </m:num>
                        <m:den>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𝐿</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𝑟</m:t>
                                  </m:r>
                                </m:sub>
                              </m:sSub>
                            </m:den>
                          </m:f>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𝑐𝑙𝑢𝑠𝑡𝑒𝑟𝑖𝑛𝑔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𝑐𝑜𝑒𝑓𝑓𝑖𝑐𝑖𝑒𝑛𝑡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𝑐𝑙𝑢𝑠𝑡𝑒𝑟𝑖𝑛𝑔</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𝑐𝑜𝑒𝑓𝑓𝑖𝑐𝑖𝑒𝑛𝑡</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𝑎𝑣𝑒𝑟𝑎𝑔𝑒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𝑝𝑎𝑡h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𝑎𝑣𝑒𝑟𝑎𝑔𝑒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𝑝𝑎𝑡h</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endParaRPr lang="en-US" i="1" dirty="0">
                  <a:latin typeface="Cambria Math" panose="02040503050406030204" pitchFamily="18" charset="0"/>
                  <a:ea typeface="Cambria Math" panose="02040503050406030204" pitchFamily="18" charset="0"/>
                </a:endParaRPr>
              </a:p>
              <a:p>
                <a:pPr lvl="1"/>
                <a:r>
                  <a:rPr lang="en-US" dirty="0">
                    <a:ea typeface="Cambria Math" panose="02040503050406030204" pitchFamily="18" charset="0"/>
                  </a:rPr>
                  <a:t>If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&gt;1</m:t>
                    </m:r>
                  </m:oMath>
                </a14:m>
                <a:r>
                  <a:rPr lang="en-US" dirty="0">
                    <a:ea typeface="Cambria Math" panose="02040503050406030204" pitchFamily="18" charset="0"/>
                  </a:rPr>
                  <a:t> is SWN when </a:t>
                </a:r>
                <a14:m>
                  <m:oMath xmlns:m="http://schemas.openxmlformats.org/officeDocument/2006/math">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&gt;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oMath>
                </a14:m>
                <a:r>
                  <a:rPr lang="en-US" dirty="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oMath>
                </a14:m>
                <a:endParaRPr lang="en-US" dirty="0">
                  <a:ea typeface="Cambria Math" panose="02040503050406030204" pitchFamily="18" charset="0"/>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is biased network size </a:t>
                </a:r>
              </a:p>
              <a:p>
                <a:pPr marL="0" indent="0">
                  <a:buNone/>
                </a:pPr>
                <a:endParaRPr lang="en-US" dirty="0"/>
              </a:p>
            </p:txBody>
          </p:sp>
        </mc:Choice>
        <mc:Fallback>
          <p:sp>
            <p:nvSpPr>
              <p:cNvPr id="3" name="Content Placeholder 2">
                <a:extLst>
                  <a:ext uri="{FF2B5EF4-FFF2-40B4-BE49-F238E27FC236}">
                    <a16:creationId xmlns:a16="http://schemas.microsoft.com/office/drawing/2014/main" id="{2611E3B7-FC00-66A8-175F-38849FEE390E}"/>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4118087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47B5-E569-C5B2-7001-B49940D06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E2FEC-696E-BA23-B2DC-E9846E74BB4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AB3CA0-1FD9-072C-5300-FC922829E4FD}"/>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startAt="2"/>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𝑙</m:t>
                              </m:r>
                            </m:sub>
                          </m:sSub>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oMath>
                </a14:m>
                <a:r>
                  <a:rPr lang="en-US" dirty="0">
                    <a:latin typeface="Cambria Math" panose="02040503050406030204" pitchFamily="18" charset="0"/>
                    <a:ea typeface="Cambria Math" panose="02040503050406030204" pitchFamily="18" charset="0"/>
                  </a:rPr>
                  <a:t> is the clustering coefficient of a random lattice network</a:t>
                </a:r>
                <a:endParaRPr lang="en-US" dirty="0"/>
              </a:p>
              <a:p>
                <a:pPr lvl="1"/>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≤1</m:t>
                    </m:r>
                  </m:oMath>
                </a14:m>
                <a:r>
                  <a:rPr lang="en-US" dirty="0"/>
                  <a:t>, smaller indicates greater SWN characteristics compared to comparable random networks</a:t>
                </a:r>
              </a:p>
              <a:p>
                <a:pPr marL="514350" indent="-514350">
                  <a:buFont typeface="+mj-lt"/>
                  <a:buAutoNum type="arabicPeriod" startAt="3"/>
                </a:pPr>
                <a:r>
                  <a:rPr lang="en-US" dirty="0"/>
                  <a:t>Small world index (SWI)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𝑆𝑊𝐼</m:t>
                      </m:r>
                      <m:r>
                        <a:rPr lang="en-US" b="0" i="1" smtClean="0">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𝑙</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𝑙</m:t>
                              </m:r>
                            </m:sub>
                          </m:sSub>
                        </m:den>
                      </m:f>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den>
                      </m:f>
                    </m:oMath>
                  </m:oMathPara>
                </a14:m>
                <a:endParaRPr lang="en-US" dirty="0"/>
              </a:p>
              <a:p>
                <a:pPr marL="457200" lvl="1" indent="0">
                  <a:buNone/>
                </a:pP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𝑆𝑊𝐼</m:t>
                    </m:r>
                    <m:r>
                      <a:rPr lang="en-US" i="1">
                        <a:latin typeface="Cambria Math" panose="02040503050406030204" pitchFamily="18" charset="0"/>
                        <a:ea typeface="Cambria Math" panose="02040503050406030204" pitchFamily="18" charset="0"/>
                      </a:rPr>
                      <m:t>≤1</m:t>
                    </m:r>
                  </m:oMath>
                </a14:m>
                <a:r>
                  <a:rPr lang="en-US" dirty="0"/>
                  <a:t>, smaller indicates greater SWN characteristics compared to comparable random networks</a:t>
                </a:r>
              </a:p>
            </p:txBody>
          </p:sp>
        </mc:Choice>
        <mc:Fallback>
          <p:sp>
            <p:nvSpPr>
              <p:cNvPr id="3" name="Content Placeholder 2">
                <a:extLst>
                  <a:ext uri="{FF2B5EF4-FFF2-40B4-BE49-F238E27FC236}">
                    <a16:creationId xmlns:a16="http://schemas.microsoft.com/office/drawing/2014/main" id="{04AB3CA0-1FD9-072C-5300-FC922829E4FD}"/>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20723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stronger connections within communities</a:t>
            </a:r>
          </a:p>
          <a:p>
            <a:r>
              <a:rPr lang="en-US" dirty="0"/>
              <a:t>Communities have stronger (denser) connections between nodes</a:t>
            </a:r>
          </a:p>
          <a:p>
            <a:pPr lvl="1"/>
            <a:r>
              <a:rPr lang="en-US" dirty="0"/>
              <a:t>Weaker (fewer) connections between nodes of different communities </a:t>
            </a:r>
          </a:p>
          <a:p>
            <a:pPr lvl="1"/>
            <a:r>
              <a:rPr lang="en-US" dirty="0"/>
              <a:t>Nodes in the </a:t>
            </a:r>
            <a:r>
              <a:rPr lang="en-US" b="1" dirty="0"/>
              <a:t>core components </a:t>
            </a:r>
            <a:r>
              <a:rPr lang="en-US" dirty="0"/>
              <a:t>of communities have strongest connection</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1673-E489-A5C7-6D81-8CF26602E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3A756-9A4C-B2D8-14BE-03CF9296554B}"/>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2F0846-3A71-A4FD-DBCB-FEA807E1FDB1}"/>
                  </a:ext>
                </a:extLst>
              </p:cNvPr>
              <p:cNvSpPr>
                <a:spLocks noGrp="1"/>
              </p:cNvSpPr>
              <p:nvPr>
                <p:ph idx="1"/>
              </p:nvPr>
            </p:nvSpPr>
            <p:spPr>
              <a:xfrm>
                <a:off x="775446" y="1208867"/>
                <a:ext cx="5207343" cy="5231051"/>
              </a:xfrm>
            </p:spPr>
            <p:txBody>
              <a:bodyPr>
                <a:normAutofit/>
              </a:bodyPr>
              <a:lstStyle/>
              <a:p>
                <a:pPr marL="0" indent="0">
                  <a:buNone/>
                </a:pPr>
                <a:r>
                  <a:rPr lang="en-US" dirty="0"/>
                  <a:t>Examples of SWNs</a:t>
                </a:r>
              </a:p>
              <a:p>
                <a14:m>
                  <m:oMath xmlns:m="http://schemas.openxmlformats.org/officeDocument/2006/math">
                    <m:r>
                      <a:rPr lang="en-US" b="0" i="1" dirty="0" smtClean="0">
                        <a:latin typeface="Cambria Math" panose="02040503050406030204" pitchFamily="18" charset="0"/>
                      </a:rPr>
                      <m:t>𝑝</m:t>
                    </m:r>
                    <m:r>
                      <a:rPr lang="en-US" b="0" i="1" dirty="0" smtClean="0">
                        <a:latin typeface="Cambria Math" panose="02040503050406030204" pitchFamily="18" charset="0"/>
                      </a:rPr>
                      <m:t>=1</m:t>
                    </m:r>
                  </m:oMath>
                </a14:m>
                <a:r>
                  <a:rPr lang="en-US" dirty="0"/>
                  <a:t>, diameter of short-range connections</a:t>
                </a:r>
              </a:p>
              <a:p>
                <a14:m>
                  <m:oMath xmlns:m="http://schemas.openxmlformats.org/officeDocument/2006/math">
                    <m:r>
                      <a:rPr lang="en-US" b="0" i="1" smtClean="0">
                        <a:latin typeface="Cambria Math" panose="02040503050406030204" pitchFamily="18" charset="0"/>
                      </a:rPr>
                      <m:t>𝑞</m:t>
                    </m:r>
                  </m:oMath>
                </a14:m>
                <a:r>
                  <a:rPr lang="en-US" dirty="0"/>
                  <a:t> number of long-range connections per node</a:t>
                </a:r>
              </a:p>
              <a:p>
                <a:r>
                  <a:rPr lang="en-US" dirty="0"/>
                  <a:t>SWG approaches fully connected graph as </a:t>
                </a:r>
                <a14:m>
                  <m:oMath xmlns:m="http://schemas.openxmlformats.org/officeDocument/2006/math">
                    <m:r>
                      <a:rPr lang="en-US" i="1">
                        <a:latin typeface="Cambria Math" panose="02040503050406030204" pitchFamily="18" charset="0"/>
                      </a:rPr>
                      <m:t>𝑞</m:t>
                    </m:r>
                  </m:oMath>
                </a14:m>
                <a:r>
                  <a:rPr lang="en-US" dirty="0"/>
                  <a:t> increases </a:t>
                </a:r>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BC2F0846-3A71-A4FD-DBCB-FEA807E1FDB1}"/>
                  </a:ext>
                </a:extLst>
              </p:cNvPr>
              <p:cNvSpPr>
                <a:spLocks noGrp="1" noRot="1" noChangeAspect="1" noMove="1" noResize="1" noEditPoints="1" noAdjustHandles="1" noChangeArrowheads="1" noChangeShapeType="1" noTextEdit="1"/>
              </p:cNvSpPr>
              <p:nvPr>
                <p:ph idx="1"/>
              </p:nvPr>
            </p:nvSpPr>
            <p:spPr>
              <a:xfrm>
                <a:off x="775446" y="1208867"/>
                <a:ext cx="5207343" cy="5231051"/>
              </a:xfrm>
              <a:blipFill>
                <a:blip r:embed="rId2"/>
                <a:stretch>
                  <a:fillRect l="-2342" t="-1865" r="-316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68BF0F-DEA3-D59E-75E9-8DF50FBBC097}"/>
              </a:ext>
            </a:extLst>
          </p:cNvPr>
          <p:cNvPicPr>
            <a:picLocks noChangeAspect="1"/>
          </p:cNvPicPr>
          <p:nvPr/>
        </p:nvPicPr>
        <p:blipFill>
          <a:blip r:embed="rId3"/>
          <a:stretch>
            <a:fillRect/>
          </a:stretch>
        </p:blipFill>
        <p:spPr>
          <a:xfrm>
            <a:off x="6149993" y="237959"/>
            <a:ext cx="5969286" cy="6520763"/>
          </a:xfrm>
          <a:prstGeom prst="rect">
            <a:avLst/>
          </a:prstGeom>
        </p:spPr>
      </p:pic>
    </p:spTree>
    <p:extLst>
      <p:ext uri="{BB962C8B-B14F-4D97-AF65-F5344CB8AC3E}">
        <p14:creationId xmlns:p14="http://schemas.microsoft.com/office/powerpoint/2010/main" val="2743498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5342-2F7F-FDFA-90C9-362D625EC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1F8A2-18F7-9E09-331A-5DB1048EA6AC}"/>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2CF008-D24F-1EAF-40E0-25CDB1D393F5}"/>
                  </a:ext>
                </a:extLst>
              </p:cNvPr>
              <p:cNvSpPr>
                <a:spLocks noGrp="1"/>
              </p:cNvSpPr>
              <p:nvPr>
                <p:ph idx="1"/>
              </p:nvPr>
            </p:nvSpPr>
            <p:spPr>
              <a:xfrm>
                <a:off x="775446" y="1208867"/>
                <a:ext cx="5270044" cy="5231051"/>
              </a:xfrm>
            </p:spPr>
            <p:txBody>
              <a:bodyPr>
                <a:normAutofit/>
              </a:bodyPr>
              <a:lstStyle/>
              <a:p>
                <a:pPr marL="0" indent="0">
                  <a:buNone/>
                </a:pPr>
                <a:r>
                  <a:rPr lang="en-US" dirty="0"/>
                  <a:t>Examples of SWNs</a:t>
                </a:r>
              </a:p>
              <a:p>
                <a:pPr marL="0" indent="0">
                  <a:buNone/>
                </a:pPr>
                <a:r>
                  <a:rPr lang="en-US" dirty="0"/>
                  <a:t>Examples of SWNs</a:t>
                </a:r>
              </a:p>
              <a:p>
                <a:r>
                  <a:rPr lang="en-US" dirty="0"/>
                  <a:t>q</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2</m:t>
                    </m:r>
                  </m:oMath>
                </a14:m>
                <a:r>
                  <a:rPr lang="en-US" dirty="0"/>
                  <a:t>, number of long-range </a:t>
                </a:r>
              </a:p>
              <a:p>
                <a14:m>
                  <m:oMath xmlns:m="http://schemas.openxmlformats.org/officeDocument/2006/math">
                    <m:r>
                      <a:rPr lang="en-US" b="0" i="1" smtClean="0">
                        <a:latin typeface="Cambria Math" panose="02040503050406030204" pitchFamily="18" charset="0"/>
                      </a:rPr>
                      <m:t>𝑝</m:t>
                    </m:r>
                  </m:oMath>
                </a14:m>
                <a:r>
                  <a:rPr lang="en-US" dirty="0"/>
                  <a:t> diameter of short-range connections</a:t>
                </a:r>
              </a:p>
              <a:p>
                <a:r>
                  <a:rPr lang="en-US" dirty="0"/>
                  <a:t>SWG approaches fully connected graph as </a:t>
                </a:r>
                <a14:m>
                  <m:oMath xmlns:m="http://schemas.openxmlformats.org/officeDocument/2006/math">
                    <m:r>
                      <a:rPr lang="en-US" b="0" i="1" smtClean="0">
                        <a:latin typeface="Cambria Math" panose="02040503050406030204" pitchFamily="18" charset="0"/>
                      </a:rPr>
                      <m:t>𝑝</m:t>
                    </m:r>
                  </m:oMath>
                </a14:m>
                <a:r>
                  <a:rPr lang="en-US" dirty="0"/>
                  <a:t> increases </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B52CF008-D24F-1EAF-40E0-25CDB1D393F5}"/>
                  </a:ext>
                </a:extLst>
              </p:cNvPr>
              <p:cNvSpPr>
                <a:spLocks noGrp="1" noRot="1" noChangeAspect="1" noMove="1" noResize="1" noEditPoints="1" noAdjustHandles="1" noChangeArrowheads="1" noChangeShapeType="1" noTextEdit="1"/>
              </p:cNvSpPr>
              <p:nvPr>
                <p:ph idx="1"/>
              </p:nvPr>
            </p:nvSpPr>
            <p:spPr>
              <a:xfrm>
                <a:off x="775446" y="1208867"/>
                <a:ext cx="5270044" cy="5231051"/>
              </a:xfrm>
              <a:blipFill>
                <a:blip r:embed="rId2"/>
                <a:stretch>
                  <a:fillRect l="-2312" t="-1865" r="-185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24E4738-57E7-D480-9B00-85D0CC8D911F}"/>
              </a:ext>
            </a:extLst>
          </p:cNvPr>
          <p:cNvPicPr>
            <a:picLocks noChangeAspect="1"/>
          </p:cNvPicPr>
          <p:nvPr/>
        </p:nvPicPr>
        <p:blipFill>
          <a:blip r:embed="rId3"/>
          <a:stretch>
            <a:fillRect/>
          </a:stretch>
        </p:blipFill>
        <p:spPr>
          <a:xfrm>
            <a:off x="6254621" y="418082"/>
            <a:ext cx="5874491" cy="6439918"/>
          </a:xfrm>
          <a:prstGeom prst="rect">
            <a:avLst/>
          </a:prstGeom>
        </p:spPr>
      </p:pic>
    </p:spTree>
    <p:extLst>
      <p:ext uri="{BB962C8B-B14F-4D97-AF65-F5344CB8AC3E}">
        <p14:creationId xmlns:p14="http://schemas.microsoft.com/office/powerpoint/2010/main" val="1861513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A8D2-5689-53C2-2080-5C2AAEBFD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0F751-4149-BFA3-30F2-41EE7BFAD5CD}"/>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0CDD66-F273-3DE1-77DF-EF3B22693739}"/>
                  </a:ext>
                </a:extLst>
              </p:cNvPr>
              <p:cNvSpPr>
                <a:spLocks noGrp="1"/>
              </p:cNvSpPr>
              <p:nvPr>
                <p:ph idx="1"/>
              </p:nvPr>
            </p:nvSpPr>
            <p:spPr>
              <a:xfrm>
                <a:off x="775446" y="2121408"/>
                <a:ext cx="5087471" cy="3208238"/>
              </a:xfrm>
            </p:spPr>
            <p:txBody>
              <a:bodyPr>
                <a:normAutofit/>
              </a:bodyPr>
              <a:lstStyle/>
              <a:p>
                <a:pPr marL="0" indent="0">
                  <a:buNone/>
                </a:pPr>
                <a:r>
                  <a:rPr lang="en-US" dirty="0"/>
                  <a:t>Examples of SWNs</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𝑛</m:t>
                          </m:r>
                        </m:e>
                      </m:func>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0CDD66-F273-3DE1-77DF-EF3B22693739}"/>
                  </a:ext>
                </a:extLst>
              </p:cNvPr>
              <p:cNvSpPr>
                <a:spLocks noGrp="1" noRot="1" noChangeAspect="1" noMove="1" noResize="1" noEditPoints="1" noAdjustHandles="1" noChangeArrowheads="1" noChangeShapeType="1" noTextEdit="1"/>
              </p:cNvSpPr>
              <p:nvPr>
                <p:ph idx="1"/>
              </p:nvPr>
            </p:nvSpPr>
            <p:spPr>
              <a:xfrm>
                <a:off x="775446" y="2121408"/>
                <a:ext cx="5087471" cy="3208238"/>
              </a:xfrm>
              <a:blipFill>
                <a:blip r:embed="rId2"/>
                <a:stretch>
                  <a:fillRect l="-2395" t="-3042" r="-95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48D3B8-BFE8-02E4-17DE-8DC298DB87D1}"/>
              </a:ext>
            </a:extLst>
          </p:cNvPr>
          <p:cNvPicPr>
            <a:picLocks noChangeAspect="1"/>
          </p:cNvPicPr>
          <p:nvPr/>
        </p:nvPicPr>
        <p:blipFill>
          <a:blip r:embed="rId3"/>
          <a:stretch>
            <a:fillRect/>
          </a:stretch>
        </p:blipFill>
        <p:spPr>
          <a:xfrm>
            <a:off x="6165374" y="519902"/>
            <a:ext cx="5955404" cy="5972973"/>
          </a:xfrm>
          <a:prstGeom prst="rect">
            <a:avLst/>
          </a:prstGeom>
        </p:spPr>
      </p:pic>
    </p:spTree>
    <p:extLst>
      <p:ext uri="{BB962C8B-B14F-4D97-AF65-F5344CB8AC3E}">
        <p14:creationId xmlns:p14="http://schemas.microsoft.com/office/powerpoint/2010/main" val="1220769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decomposition modularity</a:t>
            </a:r>
          </a:p>
          <a:p>
            <a:r>
              <a:rPr lang="en-US" dirty="0"/>
              <a:t>Many real-world networks are SWNs</a:t>
            </a:r>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15614</TotalTime>
  <Words>4732</Words>
  <Application>Microsoft Office PowerPoint</Application>
  <PresentationFormat>Widescreen</PresentationFormat>
  <Paragraphs>692</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Introduction to Graph Theory</vt:lpstr>
      <vt:lpstr>Introduction to Graph Theory Terminology </vt:lpstr>
      <vt:lpstr>Introduction to Graph Theory Terminology</vt:lpstr>
      <vt:lpstr>Introduction to Graph Theory Terminology</vt:lpstr>
      <vt:lpstr>Introduction to Graph Theory</vt:lpstr>
      <vt:lpstr>Introduction to Graph Theory</vt:lpstr>
      <vt:lpstr>Introduction to Graph Theory Terminology</vt:lpstr>
      <vt:lpstr>Introduction to Graph Theory</vt:lpstr>
      <vt:lpstr>Introduction to Graph Theory</vt:lpstr>
      <vt:lpstr>Introduction to Graph Theory</vt:lpstr>
      <vt:lpstr>Introduction to Graph Theory</vt:lpstr>
      <vt:lpstr>Introduction to Graph Theory</vt:lpstr>
      <vt:lpstr>Centrality in Communities</vt:lpstr>
      <vt:lpstr>Centrality in Communities</vt:lpstr>
      <vt:lpstr>Centrality in Communities </vt:lpstr>
      <vt:lpstr>Centrality in Communities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vt:lpstr>
      <vt:lpstr>Finding Communities in Networks</vt:lpstr>
      <vt:lpstr>Betweenness of Social Network Communities  </vt:lpstr>
      <vt:lpstr>Betweenness Social Network Communities</vt:lpstr>
      <vt:lpstr>Betweenness Social Network Communities</vt:lpstr>
      <vt:lpstr>Breath-First Search and Communities</vt:lpstr>
      <vt:lpstr>Breadth First Search Algorithm</vt:lpstr>
      <vt:lpstr>Breadth First Search Algorithm</vt:lpstr>
      <vt:lpstr>Breadth First Search Algorithm</vt:lpstr>
      <vt:lpstr>Betweenness of Social Networks </vt:lpstr>
      <vt:lpstr>Betweenness of Social Networks </vt:lpstr>
      <vt:lpstr>Random Networks</vt:lpstr>
      <vt:lpstr>Random Networks</vt:lpstr>
      <vt:lpstr>Random Networks</vt:lpstr>
      <vt:lpstr>Random Networks</vt:lpstr>
      <vt:lpstr>Random Networks</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702</cp:revision>
  <dcterms:created xsi:type="dcterms:W3CDTF">2020-08-19T23:28:02Z</dcterms:created>
  <dcterms:modified xsi:type="dcterms:W3CDTF">2025-07-02T22:03:37Z</dcterms:modified>
</cp:coreProperties>
</file>